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8" r:id="rId2"/>
    <p:sldId id="257" r:id="rId3"/>
    <p:sldId id="302" r:id="rId4"/>
    <p:sldId id="303" r:id="rId5"/>
    <p:sldId id="264" r:id="rId6"/>
    <p:sldId id="263" r:id="rId7"/>
    <p:sldId id="320" r:id="rId8"/>
    <p:sldId id="321" r:id="rId9"/>
    <p:sldId id="270" r:id="rId10"/>
    <p:sldId id="326" r:id="rId11"/>
    <p:sldId id="327" r:id="rId12"/>
    <p:sldId id="266" r:id="rId13"/>
    <p:sldId id="322" r:id="rId14"/>
    <p:sldId id="323" r:id="rId15"/>
    <p:sldId id="268" r:id="rId16"/>
    <p:sldId id="324" r:id="rId17"/>
    <p:sldId id="269" r:id="rId18"/>
    <p:sldId id="328" r:id="rId19"/>
    <p:sldId id="311" r:id="rId20"/>
    <p:sldId id="276" r:id="rId21"/>
    <p:sldId id="277" r:id="rId22"/>
    <p:sldId id="305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anne Diniz" initials="MD" lastIdx="1" clrIdx="0">
    <p:extLst>
      <p:ext uri="{19B8F6BF-5375-455C-9EA6-DF929625EA0E}">
        <p15:presenceInfo xmlns:p15="http://schemas.microsoft.com/office/powerpoint/2012/main" userId="Marianne Dini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0021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4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7954E1-64AC-49E0-BEEC-AE76F57C771C}" type="datetimeFigureOut">
              <a:rPr lang="pt-BR" smtClean="0"/>
              <a:t>08/12/2017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DA031-0125-484F-B37E-CE89F9686C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7984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2BF25-B308-4B76-8EF6-F4A28B1D0019}" type="datetime1">
              <a:rPr lang="pt-BR" smtClean="0"/>
              <a:t>08/12/2017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7078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50BF6-3B33-4247-AEBD-787B07584229}" type="datetime1">
              <a:rPr lang="pt-BR" smtClean="0"/>
              <a:t>08/12/2017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062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94347-57E7-4792-A684-12E6BD153DE2}" type="datetime1">
              <a:rPr lang="pt-BR" smtClean="0"/>
              <a:t>08/12/2017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676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3991-0BEE-4703-9DC1-E3CAAF2F0D66}" type="datetime1">
              <a:rPr lang="pt-BR" smtClean="0"/>
              <a:t>08/12/2017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055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86B10-E8F3-4E0D-B759-28DB46F7F75E}" type="datetime1">
              <a:rPr lang="pt-BR" smtClean="0"/>
              <a:t>08/12/2017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274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6FAAE-7F55-441D-87D8-A6194DE78D8E}" type="datetime1">
              <a:rPr lang="pt-BR" smtClean="0"/>
              <a:t>08/12/2017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410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F0FC4-D6D0-46C8-A3CF-DA485FA6359A}" type="datetime1">
              <a:rPr lang="pt-BR" smtClean="0"/>
              <a:t>08/12/2017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8478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73784-30E5-4808-B9EE-4B2DA43373EE}" type="datetime1">
              <a:rPr lang="pt-BR" smtClean="0"/>
              <a:t>08/12/2017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684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FF4F3-2AA5-404B-91A7-BC4485B31C3B}" type="datetime1">
              <a:rPr lang="pt-BR" smtClean="0"/>
              <a:t>08/12/2017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0151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CF86E-B8E3-43A7-86B9-FA3D175A2DC9}" type="datetime1">
              <a:rPr lang="pt-BR" smtClean="0"/>
              <a:t>08/12/2017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1570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77D0D-CDDF-4754-B888-ED0480C3AB42}" type="datetime1">
              <a:rPr lang="pt-BR" smtClean="0"/>
              <a:t>08/12/2017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7441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2637D-8C2E-4342-9BB0-E4D9F9196C95}" type="datetime1">
              <a:rPr lang="pt-BR" smtClean="0"/>
              <a:t>08/12/2017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smtClean="0"/>
              <a:t>Big Data - PPgEEC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88A1C9-5D3F-4BAE-8A7D-F8BD9DEB08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1547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8610600" y="6356349"/>
            <a:ext cx="2743200" cy="365125"/>
          </a:xfrm>
        </p:spPr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CAC1-E232-48F9-AE0B-E7991EB4893D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6499369" y="617589"/>
            <a:ext cx="18473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sz="28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endParaRPr lang="pt-BR" sz="28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endParaRPr lang="pt-BR" sz="28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endParaRPr lang="pt-BR" sz="28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Picture 2" descr="Resultado de imagem para ppgeec ufr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95" y="190781"/>
            <a:ext cx="1003540" cy="45985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tângulo 19"/>
          <p:cNvSpPr/>
          <p:nvPr/>
        </p:nvSpPr>
        <p:spPr>
          <a:xfrm>
            <a:off x="0" y="847472"/>
            <a:ext cx="12192000" cy="2265903"/>
          </a:xfrm>
          <a:prstGeom prst="rect">
            <a:avLst/>
          </a:prstGeom>
          <a:solidFill>
            <a:srgbClr val="FFC000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b="1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endParaRPr lang="pt-BR" sz="1400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1" name="Título 10"/>
          <p:cNvSpPr>
            <a:spLocks noGrp="1"/>
          </p:cNvSpPr>
          <p:nvPr>
            <p:ph type="ctrTitle"/>
          </p:nvPr>
        </p:nvSpPr>
        <p:spPr>
          <a:xfrm>
            <a:off x="1545345" y="439371"/>
            <a:ext cx="9144000" cy="2387600"/>
          </a:xfrm>
        </p:spPr>
        <p:txBody>
          <a:bodyPr>
            <a:normAutofit/>
          </a:bodyPr>
          <a:lstStyle/>
          <a:p>
            <a:r>
              <a:rPr lang="bg-BG" sz="6600" b="1" smtClean="0">
                <a:solidFill>
                  <a:schemeClr val="accent5">
                    <a:lumMod val="50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Project 6</a:t>
            </a:r>
            <a:r>
              <a:rPr lang="bg-BG" sz="6600" b="1" dirty="0" smtClean="0">
                <a:latin typeface="Arial Narrow" panose="020B0606020202030204" pitchFamily="34" charset="0"/>
                <a:cs typeface="Arial" panose="020B0604020202020204" pitchFamily="34" charset="0"/>
              </a:rPr>
              <a:t/>
            </a:r>
            <a:br>
              <a:rPr lang="bg-BG" sz="6600" b="1" dirty="0" smtClean="0">
                <a:latin typeface="Arial Narrow" panose="020B0606020202030204" pitchFamily="34" charset="0"/>
                <a:cs typeface="Arial" panose="020B0604020202020204" pitchFamily="34" charset="0"/>
              </a:rPr>
            </a:b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K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-Nearest Neighbors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8" name="Picture 4" descr="Resultado de imagem para pokemon 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3092" y="3141191"/>
            <a:ext cx="5269793" cy="338598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7212448" y="3164492"/>
            <a:ext cx="6256255" cy="399907"/>
          </a:xfrm>
        </p:spPr>
        <p:txBody>
          <a:bodyPr/>
          <a:lstStyle/>
          <a:p>
            <a:r>
              <a:rPr lang="bg-BG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Marianne Diniz &amp; Taline Nóbrega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13574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6CBA6-4A83-4159-9303-27D42FD1098D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LOCATION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0" y="290956"/>
            <a:ext cx="655200" cy="6552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07163" y="2401167"/>
            <a:ext cx="10256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§"/>
            </a:pPr>
            <a:r>
              <a:rPr lang="en-US" sz="2000" dirty="0"/>
              <a:t>Geographic values like these aren't </a:t>
            </a:r>
            <a:r>
              <a:rPr lang="en-US" sz="2000" dirty="0" smtClean="0"/>
              <a:t>ordinal</a:t>
            </a:r>
            <a:r>
              <a:rPr lang="bg-BG" sz="2000" dirty="0" smtClean="0"/>
              <a:t> values</a:t>
            </a:r>
            <a:endParaRPr lang="bg-BG" sz="2000" dirty="0"/>
          </a:p>
          <a:p>
            <a:pPr marL="342900" indent="-342900">
              <a:buFont typeface="Wingdings" charset="2"/>
              <a:buChar char="§"/>
            </a:pPr>
            <a:r>
              <a:rPr lang="en-US" sz="2000" dirty="0" smtClean="0"/>
              <a:t>Latitude </a:t>
            </a:r>
            <a:r>
              <a:rPr lang="en-US" sz="2000" dirty="0"/>
              <a:t>and longitude value pairs describe a point on a geographic coordinate </a:t>
            </a:r>
            <a:r>
              <a:rPr lang="en-US" sz="2000" dirty="0" smtClean="0"/>
              <a:t>system</a:t>
            </a:r>
            <a:endParaRPr lang="bg-BG" sz="20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3906136" y="1504732"/>
            <a:ext cx="1212592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sz="2400" dirty="0" smtClean="0"/>
              <a:t>Latitude </a:t>
            </a:r>
            <a:endParaRPr lang="pt-BR" dirty="0"/>
          </a:p>
        </p:txBody>
      </p:sp>
      <p:sp>
        <p:nvSpPr>
          <p:cNvPr id="8" name="TextBox 7"/>
          <p:cNvSpPr txBox="1"/>
          <p:nvPr/>
        </p:nvSpPr>
        <p:spPr>
          <a:xfrm>
            <a:off x="6745022" y="1504731"/>
            <a:ext cx="1433205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sz="2400" dirty="0" smtClean="0"/>
              <a:t>Longitude</a:t>
            </a:r>
            <a:endParaRPr lang="pt-BR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b="12460"/>
          <a:stretch/>
        </p:blipFill>
        <p:spPr>
          <a:xfrm>
            <a:off x="2315933" y="4703299"/>
            <a:ext cx="7881135" cy="8247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93122" y="4130009"/>
            <a:ext cx="3177072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sz="2400" dirty="0" smtClean="0"/>
              <a:t>The Harversine Formula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697332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6CBA6-4A83-4159-9303-27D42FD1098D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LOCATION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0" y="290956"/>
            <a:ext cx="655200" cy="655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b="12460"/>
          <a:stretch/>
        </p:blipFill>
        <p:spPr>
          <a:xfrm>
            <a:off x="2177191" y="2206084"/>
            <a:ext cx="7881135" cy="82472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354380" y="1632794"/>
            <a:ext cx="3177072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sz="2400" dirty="0" smtClean="0"/>
              <a:t>The Haversine Formula</a:t>
            </a:r>
            <a:endParaRPr lang="pt-BR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790" y="3342077"/>
            <a:ext cx="72898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6CBA6-4A83-4159-9303-27D42FD1098D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LOCATION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0" y="290956"/>
            <a:ext cx="655200" cy="655200"/>
          </a:xfrm>
          <a:prstGeom prst="rect">
            <a:avLst/>
          </a:prstGeom>
        </p:spPr>
      </p:pic>
      <p:pic>
        <p:nvPicPr>
          <p:cNvPr id="10242" name="Picture 2" descr="Imagem relacionad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0"/>
          <a:stretch/>
        </p:blipFill>
        <p:spPr bwMode="auto">
          <a:xfrm>
            <a:off x="344606" y="2128636"/>
            <a:ext cx="5751394" cy="34671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4"/>
          <a:srcRect l="15840" t="46447" r="46293" b="38562"/>
          <a:stretch/>
        </p:blipFill>
        <p:spPr>
          <a:xfrm>
            <a:off x="6399663" y="2906766"/>
            <a:ext cx="5241878" cy="166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06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6CBA6-4A83-4159-9303-27D42FD1098D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LOCATION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0" y="290956"/>
            <a:ext cx="655200" cy="655200"/>
          </a:xfrm>
          <a:prstGeom prst="rect">
            <a:avLst/>
          </a:prstGeom>
        </p:spPr>
      </p:pic>
      <p:grpSp>
        <p:nvGrpSpPr>
          <p:cNvPr id="14" name="Agrupar 13"/>
          <p:cNvGrpSpPr/>
          <p:nvPr/>
        </p:nvGrpSpPr>
        <p:grpSpPr>
          <a:xfrm>
            <a:off x="3368722" y="2275691"/>
            <a:ext cx="6035804" cy="3013262"/>
            <a:chOff x="3368722" y="1389927"/>
            <a:chExt cx="6035804" cy="3013262"/>
          </a:xfrm>
        </p:grpSpPr>
        <p:grpSp>
          <p:nvGrpSpPr>
            <p:cNvPr id="13" name="Agrupar 12"/>
            <p:cNvGrpSpPr/>
            <p:nvPr/>
          </p:nvGrpSpPr>
          <p:grpSpPr>
            <a:xfrm>
              <a:off x="3368722" y="1896672"/>
              <a:ext cx="6035804" cy="2506517"/>
              <a:chOff x="3368722" y="1896672"/>
              <a:chExt cx="6035804" cy="2506517"/>
            </a:xfrm>
          </p:grpSpPr>
          <p:pic>
            <p:nvPicPr>
              <p:cNvPr id="8" name="Imagem 7"/>
              <p:cNvPicPr>
                <a:picLocks noChangeAspect="1"/>
              </p:cNvPicPr>
              <p:nvPr/>
            </p:nvPicPr>
            <p:blipFill rotWithShape="1">
              <a:blip r:embed="rId3"/>
              <a:srcRect l="15945" t="55208" r="61189" b="33897"/>
              <a:stretch/>
            </p:blipFill>
            <p:spPr>
              <a:xfrm>
                <a:off x="3383507" y="1896672"/>
                <a:ext cx="6021019" cy="1459620"/>
              </a:xfrm>
              <a:prstGeom prst="rect">
                <a:avLst/>
              </a:prstGeom>
            </p:spPr>
          </p:pic>
          <p:pic>
            <p:nvPicPr>
              <p:cNvPr id="11" name="Imagem 10"/>
              <p:cNvPicPr>
                <a:picLocks noChangeAspect="1"/>
              </p:cNvPicPr>
              <p:nvPr/>
            </p:nvPicPr>
            <p:blipFill rotWithShape="1">
              <a:blip r:embed="rId4"/>
              <a:srcRect l="16469" t="49563" r="64755" b="43478"/>
              <a:stretch/>
            </p:blipFill>
            <p:spPr>
              <a:xfrm>
                <a:off x="3368722" y="3356293"/>
                <a:ext cx="5133833" cy="1046896"/>
              </a:xfrm>
              <a:prstGeom prst="rect">
                <a:avLst/>
              </a:prstGeom>
            </p:spPr>
          </p:pic>
        </p:grpSp>
        <p:sp>
          <p:nvSpPr>
            <p:cNvPr id="7" name="Retângulo 6"/>
            <p:cNvSpPr/>
            <p:nvPr/>
          </p:nvSpPr>
          <p:spPr>
            <a:xfrm>
              <a:off x="5724098" y="1389927"/>
              <a:ext cx="3452884" cy="9689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b="1" dirty="0" smtClean="0">
                <a:solidFill>
                  <a:schemeClr val="tx1"/>
                </a:solidFill>
              </a:endParaRPr>
            </a:p>
            <a:p>
              <a:pPr algn="ctr"/>
              <a:endParaRPr lang="pt-BR" b="1" dirty="0">
                <a:solidFill>
                  <a:schemeClr val="tx1"/>
                </a:solidFill>
              </a:endParaRPr>
            </a:p>
            <a:p>
              <a:pPr algn="ctr"/>
              <a:r>
                <a:rPr lang="pt-BR" sz="2400" b="1" dirty="0" err="1" smtClean="0">
                  <a:solidFill>
                    <a:schemeClr val="tx1"/>
                  </a:solidFill>
                </a:rPr>
                <a:t>Distance</a:t>
              </a:r>
              <a:endParaRPr lang="pt-BR" sz="2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024560" y="1771527"/>
            <a:ext cx="2363748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sz="2400" dirty="0" smtClean="0"/>
              <a:t>N</a:t>
            </a:r>
            <a:r>
              <a:rPr lang="en-US" sz="2400" dirty="0" err="1" smtClean="0"/>
              <a:t>earest</a:t>
            </a:r>
            <a:r>
              <a:rPr lang="en-US" sz="2400" dirty="0" smtClean="0"/>
              <a:t> </a:t>
            </a:r>
            <a:r>
              <a:rPr lang="en-US" sz="2400" dirty="0"/>
              <a:t>locations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58203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6CBA6-4A83-4159-9303-27D42FD1098D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LOCATION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0" y="290956"/>
            <a:ext cx="655200" cy="655200"/>
          </a:xfrm>
          <a:prstGeom prst="rect">
            <a:avLst/>
          </a:prstGeom>
        </p:spPr>
      </p:pic>
      <p:grpSp>
        <p:nvGrpSpPr>
          <p:cNvPr id="3" name="Agrupar 2"/>
          <p:cNvGrpSpPr/>
          <p:nvPr/>
        </p:nvGrpSpPr>
        <p:grpSpPr>
          <a:xfrm>
            <a:off x="4245513" y="2287277"/>
            <a:ext cx="3590487" cy="3064182"/>
            <a:chOff x="3871976" y="1999137"/>
            <a:chExt cx="3590487" cy="3064182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 rotWithShape="1">
            <a:blip r:embed="rId3"/>
            <a:srcRect l="15735" t="34961" r="70209" b="43819"/>
            <a:stretch/>
          </p:blipFill>
          <p:spPr>
            <a:xfrm>
              <a:off x="3871976" y="2142699"/>
              <a:ext cx="3590487" cy="2920620"/>
            </a:xfrm>
            <a:prstGeom prst="rect">
              <a:avLst/>
            </a:prstGeom>
          </p:spPr>
        </p:pic>
        <p:sp>
          <p:nvSpPr>
            <p:cNvPr id="7" name="Retângulo 6"/>
            <p:cNvSpPr/>
            <p:nvPr/>
          </p:nvSpPr>
          <p:spPr>
            <a:xfrm>
              <a:off x="3940778" y="1999137"/>
              <a:ext cx="3452884" cy="9689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b="1" dirty="0" smtClean="0">
                <a:solidFill>
                  <a:schemeClr val="tx1"/>
                </a:solidFill>
              </a:endParaRPr>
            </a:p>
            <a:p>
              <a:pPr algn="ctr"/>
              <a:endParaRPr lang="pt-BR" b="1" dirty="0">
                <a:solidFill>
                  <a:schemeClr val="tx1"/>
                </a:solidFill>
              </a:endParaRPr>
            </a:p>
            <a:p>
              <a:pPr algn="ctr"/>
              <a:r>
                <a:rPr lang="pt-BR" sz="2400" b="1" dirty="0" err="1" smtClean="0">
                  <a:solidFill>
                    <a:schemeClr val="tx1"/>
                  </a:solidFill>
                </a:rPr>
                <a:t>class</a:t>
              </a:r>
              <a:r>
                <a:rPr lang="pt-BR" sz="2400" b="1" dirty="0" smtClean="0">
                  <a:solidFill>
                    <a:schemeClr val="tx1"/>
                  </a:solidFill>
                </a:rPr>
                <a:t>              </a:t>
              </a:r>
              <a:r>
                <a:rPr lang="pt-BR" sz="2400" b="1" dirty="0" err="1" smtClean="0">
                  <a:solidFill>
                    <a:schemeClr val="tx1"/>
                  </a:solidFill>
                </a:rPr>
                <a:t>Distance</a:t>
              </a:r>
              <a:endParaRPr lang="pt-BR" sz="2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024560" y="1771527"/>
            <a:ext cx="4375867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sz="2400" dirty="0" smtClean="0"/>
              <a:t>Pokémon class </a:t>
            </a:r>
            <a:r>
              <a:rPr lang="en-US" sz="2400" dirty="0" smtClean="0"/>
              <a:t>–</a:t>
            </a:r>
            <a:r>
              <a:rPr lang="bg-BG" sz="2400" dirty="0" smtClean="0"/>
              <a:t> general distance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00344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Resultado de imagem para pokemon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0BBC6-624A-44BC-86E1-92D79542F0CB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Título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3938954"/>
            <a:ext cx="12192000" cy="2265903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b="1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pt-BR" sz="7200" b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TYPES</a:t>
            </a:r>
            <a:endParaRPr lang="pt-BR" sz="1400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74" y="4132305"/>
            <a:ext cx="1879200" cy="1879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20657716">
            <a:off x="9766238" y="5767826"/>
            <a:ext cx="2147553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bg-BG" sz="3600" dirty="0" smtClean="0"/>
              <a:t>Prediction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114401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E288-60A7-4CB5-A8E3-05466223985B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TYPES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0" y="312154"/>
            <a:ext cx="655200" cy="655200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3637" t="67277" r="40000" b="15201"/>
          <a:stretch/>
        </p:blipFill>
        <p:spPr>
          <a:xfrm rot="21071152">
            <a:off x="458634" y="2307812"/>
            <a:ext cx="6436601" cy="180523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Retângulo 11"/>
          <p:cNvSpPr/>
          <p:nvPr/>
        </p:nvSpPr>
        <p:spPr>
          <a:xfrm rot="21033651">
            <a:off x="1074933" y="414623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/>
              <a:t>http://g1.globo.com/pa/para/noticia/2016/08/pokemon-go-pode-provocar-pane-eletrica-na-estacao-das-docas.html</a:t>
            </a:r>
          </a:p>
        </p:txBody>
      </p:sp>
      <p:grpSp>
        <p:nvGrpSpPr>
          <p:cNvPr id="15" name="Agrupar 14"/>
          <p:cNvGrpSpPr/>
          <p:nvPr/>
        </p:nvGrpSpPr>
        <p:grpSpPr>
          <a:xfrm>
            <a:off x="7369791" y="2210938"/>
            <a:ext cx="3750667" cy="3713117"/>
            <a:chOff x="7369791" y="2210938"/>
            <a:chExt cx="3750667" cy="3713117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 rotWithShape="1">
            <a:blip r:embed="rId4"/>
            <a:srcRect l="15421" t="51898" r="67062" b="22793"/>
            <a:stretch/>
          </p:blipFill>
          <p:spPr>
            <a:xfrm>
              <a:off x="7369791" y="2210938"/>
              <a:ext cx="3750667" cy="2919680"/>
            </a:xfrm>
            <a:prstGeom prst="rect">
              <a:avLst/>
            </a:prstGeom>
          </p:spPr>
        </p:pic>
        <p:pic>
          <p:nvPicPr>
            <p:cNvPr id="14" name="Imagem 13"/>
            <p:cNvPicPr>
              <a:picLocks noChangeAspect="1"/>
            </p:cNvPicPr>
            <p:nvPr/>
          </p:nvPicPr>
          <p:blipFill rotWithShape="1">
            <a:blip r:embed="rId5"/>
            <a:srcRect l="15945" t="47253" r="67377" b="46155"/>
            <a:stretch/>
          </p:blipFill>
          <p:spPr>
            <a:xfrm>
              <a:off x="7465325" y="5125257"/>
              <a:ext cx="3641484" cy="798798"/>
            </a:xfrm>
            <a:prstGeom prst="rect">
              <a:avLst/>
            </a:prstGeom>
          </p:spPr>
        </p:pic>
      </p:grpSp>
      <p:sp>
        <p:nvSpPr>
          <p:cNvPr id="13" name="Retângulo 12"/>
          <p:cNvSpPr/>
          <p:nvPr/>
        </p:nvSpPr>
        <p:spPr>
          <a:xfrm>
            <a:off x="8816454" y="2620370"/>
            <a:ext cx="2183642" cy="47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8816454" y="5062378"/>
            <a:ext cx="2183642" cy="47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89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E288-60A7-4CB5-A8E3-05466223985B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TYPES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0" y="312154"/>
            <a:ext cx="655200" cy="6552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4560" y="1771527"/>
            <a:ext cx="1462059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sz="2400" dirty="0" smtClean="0"/>
              <a:t>Prediction</a:t>
            </a:r>
            <a:endParaRPr lang="pt-BR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1515496" y="2497214"/>
            <a:ext cx="140363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dirty="0" smtClean="0"/>
              <a:t>30 neighbors </a:t>
            </a:r>
            <a:endParaRPr lang="pt-B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764" y="2374900"/>
            <a:ext cx="2717938" cy="296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3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E288-60A7-4CB5-A8E3-05466223985B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TYPES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0" y="312154"/>
            <a:ext cx="655200" cy="655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24560" y="1771527"/>
            <a:ext cx="1462059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sz="2400" dirty="0" smtClean="0"/>
              <a:t>Prediction</a:t>
            </a:r>
            <a:endParaRPr lang="pt-BR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515496" y="2497214"/>
            <a:ext cx="1403637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dirty="0" smtClean="0"/>
              <a:t>30 neighbors </a:t>
            </a:r>
            <a:endParaRPr lang="pt-BR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8892" y="3229393"/>
            <a:ext cx="3338598" cy="199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676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E288-60A7-4CB5-A8E3-05466223985B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TYPES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0" y="312154"/>
            <a:ext cx="655200" cy="6552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3"/>
          <a:srcRect l="14791" t="55013" r="70524" b="29607"/>
          <a:stretch/>
        </p:blipFill>
        <p:spPr>
          <a:xfrm>
            <a:off x="1830063" y="3459832"/>
            <a:ext cx="3676260" cy="20744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24560" y="1771527"/>
            <a:ext cx="1462059" cy="46166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sz="2400" dirty="0" smtClean="0"/>
              <a:t>Prediction</a:t>
            </a:r>
            <a:endParaRPr lang="pt-BR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515496" y="2497214"/>
            <a:ext cx="1520631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bg-BG" dirty="0" smtClean="0"/>
              <a:t>500 neighbors </a:t>
            </a:r>
            <a:endParaRPr lang="pt-BR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73983">
            <a:off x="6234939" y="2089165"/>
            <a:ext cx="5760954" cy="48542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049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-15336" y="1665028"/>
            <a:ext cx="12192000" cy="4285396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b="1" dirty="0">
                <a:solidFill>
                  <a:srgbClr val="FF5050"/>
                </a:solidFill>
                <a:latin typeface="Arial Narrow" panose="020B0606020202030204" pitchFamily="34" charset="0"/>
              </a:rPr>
              <a:t>      </a:t>
            </a:r>
            <a:endParaRPr lang="pt-BR" sz="1400" b="1" dirty="0">
              <a:solidFill>
                <a:srgbClr val="FF5050"/>
              </a:solidFill>
              <a:latin typeface="Arial Narrow" panose="020B0606020202030204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291409"/>
            <a:ext cx="9771016" cy="1006883"/>
          </a:xfrm>
        </p:spPr>
        <p:txBody>
          <a:bodyPr>
            <a:noAutofit/>
          </a:bodyPr>
          <a:lstStyle/>
          <a:p>
            <a:pPr algn="l"/>
            <a:r>
              <a:rPr lang="pt-BR" sz="6600" b="1" dirty="0" smtClean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AGENDA</a:t>
            </a:r>
            <a:endParaRPr lang="pt-BR" sz="66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</a:t>
            </a:r>
            <a:r>
              <a:rPr lang="pt-BR" sz="1400" b="1" dirty="0" err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4C5F1-9B99-44FC-AABB-7F0790CF570E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>
          <a:xfrm>
            <a:off x="588413" y="2720427"/>
            <a:ext cx="9144000" cy="2174597"/>
          </a:xfrm>
          <a:ln>
            <a:noFill/>
          </a:ln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pt-BR" sz="2800" dirty="0" smtClean="0">
                <a:solidFill>
                  <a:schemeClr val="bg1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 algn="l">
              <a:buFontTx/>
              <a:buChar char="-"/>
            </a:pPr>
            <a:r>
              <a:rPr lang="pt-BR" sz="2800" dirty="0" smtClean="0">
                <a:solidFill>
                  <a:schemeClr val="bg1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THE DATA</a:t>
            </a:r>
          </a:p>
          <a:p>
            <a:pPr marL="342900" indent="-342900" algn="l">
              <a:buFontTx/>
              <a:buChar char="-"/>
            </a:pPr>
            <a:r>
              <a:rPr lang="pt-BR" sz="2800" dirty="0" smtClean="0">
                <a:solidFill>
                  <a:schemeClr val="bg1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ANALYZING LOCATIONS </a:t>
            </a:r>
          </a:p>
          <a:p>
            <a:pPr marL="342900" indent="-342900" algn="l">
              <a:buFontTx/>
              <a:buChar char="-"/>
            </a:pPr>
            <a:r>
              <a:rPr lang="pt-BR" sz="2800" dirty="0" smtClean="0">
                <a:solidFill>
                  <a:schemeClr val="bg1"/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ANALYZING TYPES</a:t>
            </a:r>
            <a:endParaRPr lang="pt-BR" sz="2800" dirty="0">
              <a:solidFill>
                <a:schemeClr val="bg1"/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44" y="203084"/>
            <a:ext cx="1047511" cy="1047511"/>
          </a:xfrm>
          <a:prstGeom prst="rect">
            <a:avLst/>
          </a:prstGeom>
        </p:spPr>
      </p:pic>
      <p:pic>
        <p:nvPicPr>
          <p:cNvPr id="11266" name="Picture 2" descr="Resultado de imagem para pokem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106" y="2573713"/>
            <a:ext cx="5156582" cy="189934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9045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8BCF-81FD-4D56-BB87-B94A2814A994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2618992"/>
            <a:ext cx="12192000" cy="1334030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QUESTIONS</a:t>
            </a:r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?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22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A2C1-A1C7-4810-9153-979AE8A78BEB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2618992"/>
            <a:ext cx="12192000" cy="1334030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THANK YOU</a:t>
            </a:r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!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89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sultado de imagem para pokemon go nat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7754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3999" y="6363351"/>
            <a:ext cx="9144000" cy="408259"/>
          </a:xfrm>
        </p:spPr>
        <p:txBody>
          <a:bodyPr>
            <a:noAutofit/>
          </a:bodyPr>
          <a:lstStyle/>
          <a:p>
            <a:r>
              <a:rPr lang="pt-BR" sz="2000" b="1" dirty="0" smtClean="0">
                <a:solidFill>
                  <a:schemeClr val="bg1">
                    <a:lumMod val="50000"/>
                  </a:schemeClr>
                </a:solidFill>
                <a:latin typeface="Arial Narrow" panose="020B0606020202030204" pitchFamily="34" charset="0"/>
                <a:cs typeface="Times New Roman" panose="02020603050405020304" pitchFamily="18" charset="0"/>
              </a:rPr>
              <a:t>NATAL - RN</a:t>
            </a:r>
            <a:endParaRPr lang="pt-BR" sz="20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8610600" y="6356349"/>
            <a:ext cx="2743200" cy="365125"/>
          </a:xfrm>
        </p:spPr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7CAC1-E232-48F9-AE0B-E7991EB4893D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6499369" y="617589"/>
            <a:ext cx="18473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sz="28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endParaRPr lang="pt-BR" sz="28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endParaRPr lang="pt-BR" sz="28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  <a:p>
            <a:endParaRPr lang="pt-BR" sz="2800" b="1" dirty="0">
              <a:solidFill>
                <a:schemeClr val="bg1">
                  <a:lumMod val="50000"/>
                </a:schemeClr>
              </a:solidFill>
              <a:latin typeface="Arial Narrow" panose="020B0606020202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Picture 2" descr="Resultado de imagem para ppgeec ufrn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3213" y="244765"/>
            <a:ext cx="2051283" cy="74564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5656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m para pokemon go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6B4B7-7A8A-47D3-9511-E89803C5A78B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Título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3938954"/>
            <a:ext cx="12192000" cy="2265903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b="1" dirty="0">
                <a:solidFill>
                  <a:schemeClr val="bg1"/>
                </a:solidFill>
                <a:latin typeface="Arial Narrow" panose="020B0606020202030204" pitchFamily="34" charset="0"/>
              </a:rPr>
              <a:t>       </a:t>
            </a:r>
            <a:r>
              <a:rPr lang="pt-BR" sz="8800" b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INTRODUCTION</a:t>
            </a:r>
            <a:endParaRPr lang="pt-BR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421" y="4132592"/>
            <a:ext cx="1878625" cy="187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08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6B4B7-7A8A-47D3-9511-E89803C5A78B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Título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074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887" y="232011"/>
            <a:ext cx="10509913" cy="590948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895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esultado de imagem para the data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0109"/>
            <a:ext cx="10426890" cy="607624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9213B-A1FA-426D-96DE-4B47A400CF14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Título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3938954"/>
            <a:ext cx="12192000" cy="2265903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b="1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pt-BR" sz="8800" b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THE DATA</a:t>
            </a:r>
            <a:endParaRPr lang="pt-BR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742" y="4150828"/>
            <a:ext cx="1879200" cy="18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83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0552-FEF0-4877-99D9-D9860249DFF3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THE DATA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01" y="312154"/>
            <a:ext cx="655200" cy="655200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/>
          <a:srcRect l="12903" t="9264" r="13253" b="2547"/>
          <a:stretch/>
        </p:blipFill>
        <p:spPr>
          <a:xfrm>
            <a:off x="2497540" y="1264759"/>
            <a:ext cx="7724634" cy="4682689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3581400" y="5987018"/>
            <a:ext cx="52071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https://www.kaggle.com/semioniy/predictemall/data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19288" y="4471507"/>
            <a:ext cx="2762295" cy="6463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293,000 </a:t>
            </a:r>
            <a:r>
              <a:rPr lang="bg-BG" dirty="0" smtClean="0"/>
              <a:t>P</a:t>
            </a:r>
            <a:r>
              <a:rPr lang="en-US" dirty="0" smtClean="0"/>
              <a:t>ok</a:t>
            </a:r>
            <a:r>
              <a:rPr lang="bg-BG" dirty="0" smtClean="0"/>
              <a:t>é</a:t>
            </a:r>
            <a:r>
              <a:rPr lang="en-US" dirty="0" err="1" smtClean="0"/>
              <a:t>mon</a:t>
            </a:r>
            <a:r>
              <a:rPr lang="en-US" dirty="0" smtClean="0"/>
              <a:t> </a:t>
            </a:r>
            <a:r>
              <a:rPr lang="en-US" dirty="0"/>
              <a:t>sightings </a:t>
            </a:r>
            <a:endParaRPr lang="bg-BG" dirty="0" smtClean="0"/>
          </a:p>
          <a:p>
            <a:pPr algn="ctr"/>
            <a:r>
              <a:rPr lang="en-US" dirty="0" smtClean="0"/>
              <a:t>(</a:t>
            </a:r>
            <a:r>
              <a:rPr lang="en-US" dirty="0"/>
              <a:t>historical </a:t>
            </a:r>
            <a:r>
              <a:rPr lang="en-US" dirty="0" smtClean="0"/>
              <a:t>appearances)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82108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0552-FEF0-4877-99D9-D9860249DFF3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THE DATA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01" y="312154"/>
            <a:ext cx="655200" cy="65520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24" y="2307076"/>
            <a:ext cx="2865426" cy="2865426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4"/>
          <a:srcRect l="15540" t="35068" r="39704" b="43307"/>
          <a:stretch/>
        </p:blipFill>
        <p:spPr>
          <a:xfrm>
            <a:off x="4038600" y="2508004"/>
            <a:ext cx="7930487" cy="246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4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90552-FEF0-4877-99D9-D9860249DFF3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0" y="157146"/>
            <a:ext cx="12192000" cy="965217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THE DATA</a:t>
            </a:r>
            <a:endParaRPr lang="pt-BR" sz="1000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01" y="312154"/>
            <a:ext cx="655200" cy="655200"/>
          </a:xfrm>
          <a:prstGeom prst="rect">
            <a:avLst/>
          </a:prstGeom>
        </p:spPr>
      </p:pic>
      <p:pic>
        <p:nvPicPr>
          <p:cNvPr id="6148" name="Picture 4" descr="pokemon go rarity li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01" y="1122362"/>
            <a:ext cx="11036253" cy="52339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ângulo 8"/>
          <p:cNvSpPr/>
          <p:nvPr/>
        </p:nvSpPr>
        <p:spPr>
          <a:xfrm>
            <a:off x="8610600" y="4517409"/>
            <a:ext cx="1488743" cy="2729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4"/>
          <a:srcRect l="69021" t="71171" r="17867" b="22405"/>
          <a:stretch/>
        </p:blipFill>
        <p:spPr>
          <a:xfrm>
            <a:off x="8075491" y="4452581"/>
            <a:ext cx="2558959" cy="675565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8153400" y="5128146"/>
            <a:ext cx="2481050" cy="385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/>
        </p:nvSpPr>
        <p:spPr>
          <a:xfrm>
            <a:off x="8114445" y="3587668"/>
            <a:ext cx="2481050" cy="274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err="1" smtClean="0">
                <a:solidFill>
                  <a:schemeClr val="tx1"/>
                </a:solidFill>
              </a:rPr>
              <a:t>Super</a:t>
            </a:r>
            <a:r>
              <a:rPr lang="pt-BR" b="1" dirty="0" smtClean="0">
                <a:solidFill>
                  <a:schemeClr val="tx1"/>
                </a:solidFill>
              </a:rPr>
              <a:t> </a:t>
            </a:r>
            <a:r>
              <a:rPr lang="pt-BR" b="1" dirty="0" err="1" smtClean="0">
                <a:solidFill>
                  <a:schemeClr val="tx1"/>
                </a:solidFill>
              </a:rPr>
              <a:t>rare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5" name="Retângulo 14"/>
          <p:cNvSpPr/>
          <p:nvPr/>
        </p:nvSpPr>
        <p:spPr>
          <a:xfrm>
            <a:off x="3882679" y="6004595"/>
            <a:ext cx="42707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http://www.pokego.org/rare-pokemon-list/</a:t>
            </a:r>
          </a:p>
        </p:txBody>
      </p:sp>
    </p:spTree>
    <p:extLst>
      <p:ext uri="{BB962C8B-B14F-4D97-AF65-F5344CB8AC3E}">
        <p14:creationId xmlns:p14="http://schemas.microsoft.com/office/powerpoint/2010/main" val="393151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Resultado de imagem para location pokem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544"/>
            <a:ext cx="12192000" cy="685800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- PPgEEC</a:t>
            </a:r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A1C9-5D3F-4BAE-8A7D-F8BD9DEB085A}" type="slidenum">
              <a:rPr lang="pt-BR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pt-BR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FACB-B744-4D8C-967D-F57FAF902D30}" type="datetime1">
              <a:rPr lang="pt-BR" sz="1400" b="1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08/12/2017</a:t>
            </a:fld>
            <a:endParaRPr lang="pt-BR" sz="14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Título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3938954"/>
            <a:ext cx="12192000" cy="2265903"/>
          </a:xfrm>
          <a:prstGeom prst="rect">
            <a:avLst/>
          </a:prstGeom>
          <a:solidFill>
            <a:schemeClr val="accent1">
              <a:lumMod val="7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b="1" dirty="0">
                <a:solidFill>
                  <a:schemeClr val="bg1"/>
                </a:solidFill>
                <a:latin typeface="Arial Narrow" panose="020B0606020202030204" pitchFamily="34" charset="0"/>
              </a:rPr>
              <a:t>      </a:t>
            </a:r>
            <a:r>
              <a:rPr lang="pt-BR" sz="6600" b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ANALYZING LOCATION</a:t>
            </a:r>
            <a:endParaRPr lang="pt-BR" sz="1400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47" y="4061175"/>
            <a:ext cx="1879200" cy="18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07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1795</TotalTime>
  <Words>255</Words>
  <Application>Microsoft Office PowerPoint</Application>
  <PresentationFormat>Widescreen</PresentationFormat>
  <Paragraphs>123</Paragraphs>
  <Slides>22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9" baseType="lpstr">
      <vt:lpstr>Arial</vt:lpstr>
      <vt:lpstr>Arial Narrow</vt:lpstr>
      <vt:lpstr>Calibri</vt:lpstr>
      <vt:lpstr>Calibri Light</vt:lpstr>
      <vt:lpstr>Times New Roman</vt:lpstr>
      <vt:lpstr>Wingdings</vt:lpstr>
      <vt:lpstr>Tema do Office</vt:lpstr>
      <vt:lpstr>Project 6 K-Nearest Neighbors</vt:lpstr>
      <vt:lpstr>AGENDA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Boas Práticas para Suportar as Dimensões de Governança de TIC na Administração Pública Federal</dc:title>
  <dc:creator>Marianne Diniz</dc:creator>
  <cp:lastModifiedBy>Marianne Diniz</cp:lastModifiedBy>
  <cp:revision>121</cp:revision>
  <dcterms:created xsi:type="dcterms:W3CDTF">2017-03-20T23:30:11Z</dcterms:created>
  <dcterms:modified xsi:type="dcterms:W3CDTF">2017-12-08T16:45:09Z</dcterms:modified>
</cp:coreProperties>
</file>

<file path=docProps/thumbnail.jpeg>
</file>